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FD52AAC-CDCE-4C3A-BA31-4CE967BD2AA8}"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1236696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2AAC-CDCE-4C3A-BA31-4CE967BD2AA8}"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836358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2AAC-CDCE-4C3A-BA31-4CE967BD2AA8}"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2088815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D52AAC-CDCE-4C3A-BA31-4CE967BD2AA8}"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3548305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D52AAC-CDCE-4C3A-BA31-4CE967BD2AA8}" type="datetimeFigureOut">
              <a:rPr lang="en-US" smtClean="0"/>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3033716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FD52AAC-CDCE-4C3A-BA31-4CE967BD2AA8}"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4174187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FD52AAC-CDCE-4C3A-BA31-4CE967BD2AA8}" type="datetimeFigureOut">
              <a:rPr lang="en-US" smtClean="0"/>
              <a:t>4/3/2020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699935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D52AAC-CDCE-4C3A-BA31-4CE967BD2AA8}" type="datetimeFigureOut">
              <a:rPr lang="en-US" smtClean="0"/>
              <a:t>4/3/2020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1553461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D52AAC-CDCE-4C3A-BA31-4CE967BD2AA8}" type="datetimeFigureOut">
              <a:rPr lang="en-US" smtClean="0"/>
              <a:t>4/3/2020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980101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D52AAC-CDCE-4C3A-BA31-4CE967BD2AA8}"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3795072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D52AAC-CDCE-4C3A-BA31-4CE967BD2AA8}" type="datetimeFigureOut">
              <a:rPr lang="en-US" smtClean="0"/>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97EDD7-3DF0-44F3-A04F-2151AEF44E67}" type="slidenum">
              <a:rPr lang="en-US" smtClean="0"/>
              <a:t>‹#›</a:t>
            </a:fld>
            <a:endParaRPr lang="en-US"/>
          </a:p>
        </p:txBody>
      </p:sp>
    </p:spTree>
    <p:extLst>
      <p:ext uri="{BB962C8B-B14F-4D97-AF65-F5344CB8AC3E}">
        <p14:creationId xmlns:p14="http://schemas.microsoft.com/office/powerpoint/2010/main" val="1920225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D52AAC-CDCE-4C3A-BA31-4CE967BD2AA8}" type="datetimeFigureOut">
              <a:rPr lang="en-US" smtClean="0"/>
              <a:t>4/3/2020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97EDD7-3DF0-44F3-A04F-2151AEF44E67}" type="slidenum">
              <a:rPr lang="en-US" smtClean="0"/>
              <a:t>‹#›</a:t>
            </a:fld>
            <a:endParaRPr lang="en-US"/>
          </a:p>
        </p:txBody>
      </p:sp>
    </p:spTree>
    <p:extLst>
      <p:ext uri="{BB962C8B-B14F-4D97-AF65-F5344CB8AC3E}">
        <p14:creationId xmlns:p14="http://schemas.microsoft.com/office/powerpoint/2010/main" val="3664652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2" Type="http://schemas.openxmlformats.org/officeDocument/2006/relationships/image" Target="../media/image4.jpg" /><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2" Type="http://schemas.openxmlformats.org/officeDocument/2006/relationships/image" Target="../media/image5.jpg" /><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2" Type="http://schemas.openxmlformats.org/officeDocument/2006/relationships/image" Target="../media/image6.jpg"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1.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3.jp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46760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b="1" dirty="0"/>
              <a:t>Arousal Theories:-</a:t>
            </a:r>
          </a:p>
          <a:p>
            <a:pPr marL="0" indent="0">
              <a:buNone/>
            </a:pPr>
            <a:r>
              <a:rPr lang="en-US" b="1" dirty="0"/>
              <a:t>                                  </a:t>
            </a:r>
            <a:r>
              <a:rPr lang="en-US" dirty="0"/>
              <a:t>According to arousal theories a person task  performance is to large extent determined by his or her level of arousal.</a:t>
            </a:r>
          </a:p>
          <a:p>
            <a:pPr marL="0" indent="0">
              <a:buNone/>
            </a:pPr>
            <a:r>
              <a:rPr lang="en-US" b="1" dirty="0"/>
              <a:t> Yerkes-Dodson Law:</a:t>
            </a:r>
          </a:p>
          <a:p>
            <a:pPr marL="0" indent="0">
              <a:buNone/>
            </a:pPr>
            <a:r>
              <a:rPr lang="en-US" b="1" dirty="0"/>
              <a:t>                                      </a:t>
            </a:r>
            <a:r>
              <a:rPr lang="en-US" dirty="0"/>
              <a:t>It states that the arousal performance relationship can be represented through an inverted-U shaped curve in which moderate level of arousals are associated with optimal </a:t>
            </a:r>
            <a:r>
              <a:rPr lang="en-US" dirty="0" err="1"/>
              <a:t>performance.Too</a:t>
            </a:r>
            <a:r>
              <a:rPr lang="en-US" dirty="0"/>
              <a:t> low or too high arousal can adversely  affect performance.</a:t>
            </a:r>
            <a:endParaRPr lang="en-US" b="1" dirty="0"/>
          </a:p>
        </p:txBody>
      </p:sp>
    </p:spTree>
    <p:extLst>
      <p:ext uri="{BB962C8B-B14F-4D97-AF65-F5344CB8AC3E}">
        <p14:creationId xmlns:p14="http://schemas.microsoft.com/office/powerpoint/2010/main" val="1566307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a:t>Arousal theory predict that the impact of environment stressors will depend on whether on individual level of arousal is below, with in the range or above the optimal </a:t>
            </a:r>
            <a:r>
              <a:rPr lang="en-US" dirty="0" err="1"/>
              <a:t>level.An</a:t>
            </a:r>
            <a:r>
              <a:rPr lang="en-US" dirty="0"/>
              <a:t> urban resident with high level of arousal experience more negative impact from environmental stressor than resident with low arousal level. </a:t>
            </a:r>
          </a:p>
          <a:p>
            <a:pPr marL="0" indent="0">
              <a:buNone/>
            </a:pPr>
            <a:r>
              <a:rPr lang="en-US" dirty="0"/>
              <a:t>         According to </a:t>
            </a:r>
            <a:r>
              <a:rPr lang="en-US" b="1" dirty="0"/>
              <a:t>stimulus overload  theories (</a:t>
            </a:r>
            <a:r>
              <a:rPr lang="en-US" dirty="0"/>
              <a:t>Broadbent 1958; Cohen,1978</a:t>
            </a:r>
            <a:r>
              <a:rPr lang="en-US" b="1" dirty="0"/>
              <a:t>) </a:t>
            </a:r>
            <a:r>
              <a:rPr lang="en-US" dirty="0"/>
              <a:t>continuous cognitive efforts are needed to cope with stressor, resulting in chronically increased arousal level.</a:t>
            </a:r>
            <a:endParaRPr lang="en-US" b="1" dirty="0"/>
          </a:p>
        </p:txBody>
      </p:sp>
    </p:spTree>
    <p:extLst>
      <p:ext uri="{BB962C8B-B14F-4D97-AF65-F5344CB8AC3E}">
        <p14:creationId xmlns:p14="http://schemas.microsoft.com/office/powerpoint/2010/main" val="3365280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t>As sustained attention depletes over time and turns into mental fatigue, cognitive functioning may be impaired.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400" y="2743200"/>
            <a:ext cx="4572000" cy="4114800"/>
          </a:xfrm>
          <a:prstGeom prst="rect">
            <a:avLst/>
          </a:prstGeom>
        </p:spPr>
      </p:pic>
    </p:spTree>
    <p:extLst>
      <p:ext uri="{BB962C8B-B14F-4D97-AF65-F5344CB8AC3E}">
        <p14:creationId xmlns:p14="http://schemas.microsoft.com/office/powerpoint/2010/main" val="2334688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 common reaction to stimulus overload is a</a:t>
            </a:r>
            <a:r>
              <a:rPr lang="en-US" b="1" dirty="0"/>
              <a:t> tunnel vision </a:t>
            </a:r>
            <a:r>
              <a:rPr lang="en-US" dirty="0"/>
              <a:t>in which people devote attention only to relevant information for task in hand while other inputs are ignored. </a:t>
            </a:r>
          </a:p>
        </p:txBody>
      </p:sp>
    </p:spTree>
    <p:extLst>
      <p:ext uri="{BB962C8B-B14F-4D97-AF65-F5344CB8AC3E}">
        <p14:creationId xmlns:p14="http://schemas.microsoft.com/office/powerpoint/2010/main" val="3177500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Urban setting As a Source of Restoration and Well-Being:</a:t>
            </a:r>
          </a:p>
        </p:txBody>
      </p:sp>
      <p:sp>
        <p:nvSpPr>
          <p:cNvPr id="3" name="Content Placeholder 2"/>
          <p:cNvSpPr>
            <a:spLocks noGrp="1"/>
          </p:cNvSpPr>
          <p:nvPr>
            <p:ph idx="1"/>
          </p:nvPr>
        </p:nvSpPr>
        <p:spPr/>
        <p:txBody>
          <a:bodyPr/>
          <a:lstStyle/>
          <a:p>
            <a:pPr marL="0" indent="0">
              <a:buNone/>
            </a:pPr>
            <a:r>
              <a:rPr lang="en-US" dirty="0"/>
              <a:t>Urban setting are not only source of stress and illness, they also offer possibilities to unwind from the hassles of the busy of city life.</a:t>
            </a:r>
          </a:p>
          <a:p>
            <a:r>
              <a:rPr lang="en-US" dirty="0"/>
              <a:t>The positive effect of greenery in urban setting has consistently been </a:t>
            </a:r>
            <a:r>
              <a:rPr lang="en-US" dirty="0" err="1"/>
              <a:t>reported.Well</a:t>
            </a:r>
            <a:r>
              <a:rPr lang="en-US"/>
              <a:t> maintained </a:t>
            </a:r>
            <a:r>
              <a:rPr lang="en-US" dirty="0"/>
              <a:t>green space and element can promote resident health and well being in several ways.</a:t>
            </a:r>
          </a:p>
        </p:txBody>
      </p:sp>
    </p:spTree>
    <p:extLst>
      <p:ext uri="{BB962C8B-B14F-4D97-AF65-F5344CB8AC3E}">
        <p14:creationId xmlns:p14="http://schemas.microsoft.com/office/powerpoint/2010/main" val="1589833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855" y="27709"/>
            <a:ext cx="9130145" cy="6830291"/>
          </a:xfrm>
        </p:spPr>
      </p:pic>
    </p:spTree>
    <p:extLst>
      <p:ext uri="{BB962C8B-B14F-4D97-AF65-F5344CB8AC3E}">
        <p14:creationId xmlns:p14="http://schemas.microsoft.com/office/powerpoint/2010/main" val="2172540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a:t>Urban nature can also provide </a:t>
            </a:r>
            <a:r>
              <a:rPr lang="en-US" dirty="0" err="1"/>
              <a:t>provide</a:t>
            </a:r>
            <a:r>
              <a:rPr lang="en-US" dirty="0"/>
              <a:t> </a:t>
            </a:r>
            <a:r>
              <a:rPr lang="en-US" b="1" dirty="0"/>
              <a:t>psychological restoration, </a:t>
            </a:r>
            <a:r>
              <a:rPr lang="en-US" dirty="0"/>
              <a:t>which refer to the reduction of stress and mental fatigue.</a:t>
            </a:r>
          </a:p>
          <a:p>
            <a:pPr marL="0" indent="0">
              <a:buNone/>
            </a:pPr>
            <a:r>
              <a:rPr lang="en-US" dirty="0"/>
              <a:t>For example a study in a poor </a:t>
            </a:r>
            <a:r>
              <a:rPr lang="en-US" dirty="0" err="1"/>
              <a:t>neighbourhood</a:t>
            </a:r>
            <a:r>
              <a:rPr lang="en-US" dirty="0"/>
              <a:t> in </a:t>
            </a:r>
            <a:r>
              <a:rPr lang="en-US" dirty="0" err="1"/>
              <a:t>chicago</a:t>
            </a:r>
            <a:r>
              <a:rPr lang="en-US" dirty="0"/>
              <a:t>  where building and apartments were architecturally similar but the amount of vegetation outside varied considerably, showed the resident living in barren environment reported higher level of intra family violence and aggression than resident living in greener area.</a:t>
            </a:r>
          </a:p>
        </p:txBody>
      </p:sp>
    </p:spTree>
    <p:extLst>
      <p:ext uri="{BB962C8B-B14F-4D97-AF65-F5344CB8AC3E}">
        <p14:creationId xmlns:p14="http://schemas.microsoft.com/office/powerpoint/2010/main" val="291420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Parks and green spaces are not only urban places where resident enjoy psychological restoration. Recent studies suggest that also built setting such as museums, </a:t>
            </a:r>
            <a:r>
              <a:rPr lang="en-US" dirty="0" err="1"/>
              <a:t>characterised</a:t>
            </a:r>
            <a:r>
              <a:rPr lang="en-US" dirty="0"/>
              <a:t> adequate ambient conditions(</a:t>
            </a:r>
            <a:r>
              <a:rPr lang="en-US" dirty="0" err="1"/>
              <a:t>e.g</a:t>
            </a:r>
            <a:r>
              <a:rPr lang="en-US" dirty="0"/>
              <a:t> lighting , </a:t>
            </a:r>
            <a:r>
              <a:rPr lang="en-US" dirty="0" err="1"/>
              <a:t>space,layout,temprature</a:t>
            </a:r>
            <a:r>
              <a:rPr lang="en-US" dirty="0"/>
              <a:t>)pleasant and fascinating element providing physical and psychological comfort and opportunities for reflection can be restorative.</a:t>
            </a:r>
          </a:p>
        </p:txBody>
      </p:sp>
    </p:spTree>
    <p:extLst>
      <p:ext uri="{BB962C8B-B14F-4D97-AF65-F5344CB8AC3E}">
        <p14:creationId xmlns:p14="http://schemas.microsoft.com/office/powerpoint/2010/main" val="2388819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1600200"/>
            <a:ext cx="6400800" cy="4724400"/>
          </a:xfrm>
        </p:spPr>
      </p:pic>
    </p:spTree>
    <p:extLst>
      <p:ext uri="{BB962C8B-B14F-4D97-AF65-F5344CB8AC3E}">
        <p14:creationId xmlns:p14="http://schemas.microsoft.com/office/powerpoint/2010/main" val="304477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A Multidimensional Approach To Urban Environment Quality:</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                  Urban setting are </a:t>
            </a:r>
            <a:r>
              <a:rPr lang="en-US" dirty="0" err="1"/>
              <a:t>characterised</a:t>
            </a:r>
            <a:r>
              <a:rPr lang="en-US" dirty="0"/>
              <a:t> by simultaneous presence of environment condition providing either stress and discomfort or opportunities for restoration and well-</a:t>
            </a:r>
            <a:r>
              <a:rPr lang="en-US" dirty="0" err="1"/>
              <a:t>being.A</a:t>
            </a:r>
            <a:r>
              <a:rPr lang="en-US" dirty="0"/>
              <a:t> multidimensional assessment of urban residential environmental quality is thus crucial for environment psychological research.</a:t>
            </a:r>
          </a:p>
          <a:p>
            <a:pPr marL="0" indent="0">
              <a:buNone/>
            </a:pPr>
            <a:r>
              <a:rPr lang="en-US" dirty="0"/>
              <a:t>           </a:t>
            </a:r>
            <a:r>
              <a:rPr lang="en-US" b="1" dirty="0"/>
              <a:t>Residential satisfaction </a:t>
            </a:r>
            <a:r>
              <a:rPr lang="en-US" dirty="0"/>
              <a:t>refer to the experience of gratification  deriving from living in a place(i.e. home </a:t>
            </a:r>
            <a:r>
              <a:rPr lang="en-US" dirty="0" err="1"/>
              <a:t>neighbourhood</a:t>
            </a:r>
            <a:r>
              <a:rPr lang="en-US" dirty="0"/>
              <a:t> or town).It can be measured directly for example by asking people to indicate how satisfied they are with(different aspects of)their residential   environment(</a:t>
            </a:r>
            <a:r>
              <a:rPr lang="en-US" dirty="0" err="1"/>
              <a:t>e.g</a:t>
            </a:r>
            <a:r>
              <a:rPr lang="en-US" dirty="0"/>
              <a:t> on a scale from 1 to 10)</a:t>
            </a:r>
          </a:p>
        </p:txBody>
      </p:sp>
    </p:spTree>
    <p:extLst>
      <p:ext uri="{BB962C8B-B14F-4D97-AF65-F5344CB8AC3E}">
        <p14:creationId xmlns:p14="http://schemas.microsoft.com/office/powerpoint/2010/main" val="1857691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16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9329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a:t>         In addition, several measure has been developed to assess specific </a:t>
            </a:r>
            <a:r>
              <a:rPr lang="en-US" dirty="0" err="1"/>
              <a:t>behavioural</a:t>
            </a:r>
            <a:r>
              <a:rPr lang="en-US" dirty="0"/>
              <a:t>, cognitive and emotional  component of residential satisfaction. The </a:t>
            </a:r>
            <a:r>
              <a:rPr lang="en-US" dirty="0" err="1"/>
              <a:t>behavioural</a:t>
            </a:r>
            <a:r>
              <a:rPr lang="en-US" dirty="0"/>
              <a:t> component has mainly been studied in term of </a:t>
            </a:r>
            <a:r>
              <a:rPr lang="en-US" b="1" dirty="0"/>
              <a:t>residential mobility</a:t>
            </a:r>
            <a:r>
              <a:rPr lang="en-US" dirty="0"/>
              <a:t>, which interpreted as an indicator of residential dissatisfaction.</a:t>
            </a:r>
          </a:p>
          <a:p>
            <a:pPr marL="0" indent="0">
              <a:buNone/>
            </a:pPr>
            <a:r>
              <a:rPr lang="en-US" dirty="0"/>
              <a:t>       The cognitive component has been studied in term of </a:t>
            </a:r>
            <a:r>
              <a:rPr lang="en-US" b="1" dirty="0"/>
              <a:t>perceived residential environmental </a:t>
            </a:r>
            <a:r>
              <a:rPr lang="en-US" b="1" dirty="0" err="1"/>
              <a:t>quality.</a:t>
            </a:r>
            <a:r>
              <a:rPr lang="en-US" dirty="0" err="1"/>
              <a:t>The</a:t>
            </a:r>
            <a:r>
              <a:rPr lang="en-US" dirty="0"/>
              <a:t> affective component studied in term of affective quality and place attachment.</a:t>
            </a:r>
          </a:p>
        </p:txBody>
      </p:sp>
    </p:spTree>
    <p:extLst>
      <p:ext uri="{BB962C8B-B14F-4D97-AF65-F5344CB8AC3E}">
        <p14:creationId xmlns:p14="http://schemas.microsoft.com/office/powerpoint/2010/main" val="204956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a:t>  Residential mobility refers to change of ones residence and has been studied in term of mobility intention or actual </a:t>
            </a:r>
            <a:r>
              <a:rPr lang="en-US" dirty="0" err="1"/>
              <a:t>mobility.Through</a:t>
            </a:r>
            <a:r>
              <a:rPr lang="en-US" dirty="0"/>
              <a:t> a large data collection involving 12EU countries, Diaz- Serrano and </a:t>
            </a:r>
            <a:r>
              <a:rPr lang="en-US" dirty="0" err="1"/>
              <a:t>Stoyanova</a:t>
            </a:r>
            <a:r>
              <a:rPr lang="en-US" dirty="0"/>
              <a:t>(2010) have identified many environmental factors influencing actual </a:t>
            </a:r>
            <a:r>
              <a:rPr lang="en-US" dirty="0" err="1"/>
              <a:t>mobility.Room</a:t>
            </a:r>
            <a:r>
              <a:rPr lang="en-US" dirty="0"/>
              <a:t> crowding exerted direct influence on residential mobility, While the effect of other residential characteristics(</a:t>
            </a:r>
            <a:r>
              <a:rPr lang="en-US" dirty="0" err="1"/>
              <a:t>i.e</a:t>
            </a:r>
            <a:r>
              <a:rPr lang="en-US" dirty="0"/>
              <a:t> housing inefficiencies, noise and crime)affected residential mobility only if they led to lower residential satisfaction.</a:t>
            </a:r>
          </a:p>
        </p:txBody>
      </p:sp>
    </p:spTree>
    <p:extLst>
      <p:ext uri="{BB962C8B-B14F-4D97-AF65-F5344CB8AC3E}">
        <p14:creationId xmlns:p14="http://schemas.microsoft.com/office/powerpoint/2010/main" val="2225602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a:t>        With respect to affective quality, </a:t>
            </a:r>
            <a:r>
              <a:rPr lang="en-US" b="1" dirty="0"/>
              <a:t>Russell </a:t>
            </a:r>
            <a:r>
              <a:rPr lang="en-US" dirty="0"/>
              <a:t>and </a:t>
            </a:r>
            <a:r>
              <a:rPr lang="en-US" b="1" dirty="0"/>
              <a:t>Pratt(</a:t>
            </a:r>
            <a:r>
              <a:rPr lang="en-US" dirty="0"/>
              <a:t>1980) proposed a </a:t>
            </a:r>
            <a:r>
              <a:rPr lang="en-US" dirty="0" err="1"/>
              <a:t>circumplex</a:t>
            </a:r>
            <a:r>
              <a:rPr lang="en-US" dirty="0"/>
              <a:t> model stating that places can elicit different affective responses, expressed through four main bipolar dimensions(pleasant-unpleasant, arousing-sleepy, relaxing-distressing, exciting-gloomy)that represent a combination of level of high or low of pleasure and </a:t>
            </a:r>
            <a:r>
              <a:rPr lang="en-US" dirty="0" err="1"/>
              <a:t>arousal.The</a:t>
            </a:r>
            <a:r>
              <a:rPr lang="en-US" dirty="0"/>
              <a:t> author developed a </a:t>
            </a:r>
            <a:r>
              <a:rPr lang="en-US" dirty="0" err="1"/>
              <a:t>fourty</a:t>
            </a:r>
            <a:r>
              <a:rPr lang="en-US" dirty="0"/>
              <a:t> item-scale measuring the affective quality of places. This model has been applied for studied urban environment. </a:t>
            </a:r>
            <a:r>
              <a:rPr lang="en-US" b="1" dirty="0" err="1"/>
              <a:t>Hanyu</a:t>
            </a:r>
            <a:r>
              <a:rPr lang="en-US" dirty="0"/>
              <a:t>(2000)found that green, open and well kept spaces are relates to positive affective quality, while disorder elements (e.g. vehicles, wires) are related to negative affective quality.</a:t>
            </a:r>
            <a:endParaRPr lang="en-US" b="1" dirty="0"/>
          </a:p>
        </p:txBody>
      </p:sp>
    </p:spTree>
    <p:extLst>
      <p:ext uri="{BB962C8B-B14F-4D97-AF65-F5344CB8AC3E}">
        <p14:creationId xmlns:p14="http://schemas.microsoft.com/office/powerpoint/2010/main" val="1402121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a:xfrm>
            <a:off x="457200" y="1600200"/>
            <a:ext cx="8382000" cy="5257800"/>
          </a:xfrm>
        </p:spPr>
        <p:txBody>
          <a:bodyPr>
            <a:normAutofit/>
          </a:bodyPr>
          <a:lstStyle/>
          <a:p>
            <a:pPr marL="0" indent="0">
              <a:buNone/>
            </a:pPr>
            <a:r>
              <a:rPr lang="en-US" dirty="0"/>
              <a:t>                                    </a:t>
            </a:r>
            <a:r>
              <a:rPr lang="en-US" sz="2400" b="1" dirty="0"/>
              <a:t>Arousing</a:t>
            </a:r>
            <a:r>
              <a:rPr lang="en-US" dirty="0"/>
              <a:t>                                </a:t>
            </a:r>
          </a:p>
          <a:p>
            <a:pPr marL="0" indent="0">
              <a:buNone/>
            </a:pPr>
            <a:r>
              <a:rPr lang="en-US" dirty="0"/>
              <a:t>                                                                                                                            </a:t>
            </a:r>
          </a:p>
          <a:p>
            <a:pPr marL="0" indent="0">
              <a:buNone/>
            </a:pPr>
            <a:r>
              <a:rPr lang="en-US" dirty="0"/>
              <a:t>               </a:t>
            </a:r>
            <a:r>
              <a:rPr lang="en-US" sz="2400" dirty="0"/>
              <a:t>Distressing                                           Exciting              </a:t>
            </a:r>
          </a:p>
          <a:p>
            <a:pPr marL="0" indent="0">
              <a:buNone/>
            </a:pPr>
            <a:r>
              <a:rPr lang="en-US" sz="2400" dirty="0"/>
              <a:t>                                                             Pleasure                                                 </a:t>
            </a:r>
            <a:r>
              <a:rPr lang="en-US" sz="2400" b="1" dirty="0"/>
              <a:t>Unpleasant  </a:t>
            </a:r>
            <a:r>
              <a:rPr lang="en-US" sz="2400" dirty="0"/>
              <a:t>                                                            </a:t>
            </a:r>
            <a:r>
              <a:rPr lang="en-US" sz="2400" b="1" dirty="0"/>
              <a:t>Pleasant    </a:t>
            </a:r>
          </a:p>
          <a:p>
            <a:pPr marL="0" indent="0">
              <a:buNone/>
            </a:pPr>
            <a:endParaRPr lang="en-US" sz="2400" b="1" dirty="0"/>
          </a:p>
          <a:p>
            <a:pPr marL="0" indent="0">
              <a:buNone/>
            </a:pPr>
            <a:r>
              <a:rPr lang="en-US" sz="2400" b="1" dirty="0"/>
              <a:t>                        </a:t>
            </a:r>
            <a:r>
              <a:rPr lang="en-US" sz="2400" dirty="0"/>
              <a:t>Gloomy</a:t>
            </a:r>
            <a:r>
              <a:rPr lang="en-US" sz="2400" b="1" dirty="0"/>
              <a:t>                                    </a:t>
            </a:r>
            <a:r>
              <a:rPr lang="en-US" sz="2400" dirty="0"/>
              <a:t>Relaxing          </a:t>
            </a:r>
          </a:p>
          <a:p>
            <a:pPr marL="0" indent="0">
              <a:buNone/>
            </a:pPr>
            <a:r>
              <a:rPr lang="en-US" sz="2400" dirty="0"/>
              <a:t>                                                                                                              </a:t>
            </a:r>
          </a:p>
          <a:p>
            <a:pPr marL="0" indent="0">
              <a:buNone/>
            </a:pPr>
            <a:r>
              <a:rPr lang="en-US" sz="2400" dirty="0"/>
              <a:t>                                              </a:t>
            </a:r>
            <a:r>
              <a:rPr lang="en-US" sz="2400" b="1" dirty="0"/>
              <a:t>  Sleepy</a:t>
            </a:r>
          </a:p>
          <a:p>
            <a:pPr marL="0" indent="0">
              <a:buNone/>
            </a:pPr>
            <a:r>
              <a:rPr lang="en-US" sz="2800" b="1" u="sng" dirty="0" err="1"/>
              <a:t>Circumplex</a:t>
            </a:r>
            <a:r>
              <a:rPr lang="en-US" sz="2800" b="1" u="sng" dirty="0"/>
              <a:t> model to measure affective quality of Places by Russell and Pratt</a:t>
            </a:r>
            <a:endParaRPr lang="en-US" sz="2800" u="sng" dirty="0"/>
          </a:p>
        </p:txBody>
      </p:sp>
      <p:cxnSp>
        <p:nvCxnSpPr>
          <p:cNvPr id="7" name="Straight Connector 6"/>
          <p:cNvCxnSpPr/>
          <p:nvPr/>
        </p:nvCxnSpPr>
        <p:spPr>
          <a:xfrm>
            <a:off x="4191000" y="1981200"/>
            <a:ext cx="0" cy="3733800"/>
          </a:xfrm>
          <a:prstGeom prst="line">
            <a:avLst/>
          </a:prstGeom>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a:off x="1981200" y="3962400"/>
            <a:ext cx="42672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2578431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610600" cy="5105400"/>
          </a:xfrm>
        </p:spPr>
        <p:txBody>
          <a:bodyPr>
            <a:normAutofit fontScale="25000" lnSpcReduction="20000"/>
          </a:bodyPr>
          <a:lstStyle/>
          <a:p>
            <a:r>
              <a:rPr lang="en-US" sz="12800" dirty="0"/>
              <a:t>Place attachment refer to the affective bonds that individuals develop with residential places over time.</a:t>
            </a:r>
          </a:p>
          <a:p>
            <a:pPr marL="0" indent="0">
              <a:buNone/>
            </a:pPr>
            <a:r>
              <a:rPr lang="en-US" u="sng" dirty="0"/>
              <a:t> </a:t>
            </a:r>
            <a:r>
              <a:rPr lang="en-US" sz="16000" b="1" u="sng" dirty="0"/>
              <a:t>The Multi-Place Approach:</a:t>
            </a:r>
            <a:endParaRPr lang="en-US" sz="16000" b="1" dirty="0"/>
          </a:p>
          <a:p>
            <a:pPr marL="0" indent="0">
              <a:buNone/>
            </a:pPr>
            <a:r>
              <a:rPr lang="en-US" sz="4000" b="1" dirty="0"/>
              <a:t>       </a:t>
            </a:r>
            <a:r>
              <a:rPr lang="en-US" sz="12800" b="1" dirty="0"/>
              <a:t>                                       </a:t>
            </a:r>
            <a:r>
              <a:rPr lang="en-US" sz="12800" dirty="0"/>
              <a:t>The physical feature of urban environment may vary across different urban setting or places(i.e. home, </a:t>
            </a:r>
            <a:r>
              <a:rPr lang="en-US" sz="12800" dirty="0" err="1"/>
              <a:t>neighbourhood</a:t>
            </a:r>
            <a:r>
              <a:rPr lang="en-US" sz="12800" dirty="0"/>
              <a:t>, city </a:t>
            </a:r>
            <a:r>
              <a:rPr lang="en-US" sz="12800" dirty="0" err="1"/>
              <a:t>center,subuurbs</a:t>
            </a:r>
            <a:r>
              <a:rPr lang="en-US" sz="12800" dirty="0"/>
              <a:t>).The perception of urban environmental quality can thus be related to residents experience and activities in all these </a:t>
            </a:r>
            <a:r>
              <a:rPr lang="en-US" sz="12800" dirty="0" err="1"/>
              <a:t>places.Therefore</a:t>
            </a:r>
            <a:r>
              <a:rPr lang="en-US" sz="12800" dirty="0"/>
              <a:t> a more comprehensive and ecological understanding of the perception of </a:t>
            </a:r>
            <a:endParaRPr lang="en-US" sz="12800" b="1" dirty="0"/>
          </a:p>
          <a:p>
            <a:pPr marL="0" indent="0">
              <a:buNone/>
            </a:pPr>
            <a:r>
              <a:rPr lang="en-US" sz="9800" b="1" u="sng" dirty="0"/>
              <a:t>                                        </a:t>
            </a:r>
            <a:endParaRPr lang="en-US" sz="9800" u="sng" dirty="0"/>
          </a:p>
        </p:txBody>
      </p:sp>
    </p:spTree>
    <p:extLst>
      <p:ext uri="{BB962C8B-B14F-4D97-AF65-F5344CB8AC3E}">
        <p14:creationId xmlns:p14="http://schemas.microsoft.com/office/powerpoint/2010/main" val="46330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686800" cy="5181600"/>
          </a:xfrm>
        </p:spPr>
        <p:txBody>
          <a:bodyPr>
            <a:normAutofit fontScale="92500" lnSpcReduction="10000"/>
          </a:bodyPr>
          <a:lstStyle/>
          <a:p>
            <a:pPr marL="0" indent="0">
              <a:buNone/>
            </a:pPr>
            <a:r>
              <a:rPr lang="en-US" dirty="0"/>
              <a:t>Urban environment quality can be achieved through the </a:t>
            </a:r>
            <a:r>
              <a:rPr lang="en-US" b="1" dirty="0"/>
              <a:t>multi-place approach </a:t>
            </a:r>
            <a:r>
              <a:rPr lang="en-US" dirty="0"/>
              <a:t>that simultaneously consider the residents experience in different urban setting(</a:t>
            </a:r>
            <a:r>
              <a:rPr lang="en-US" b="1" dirty="0" err="1"/>
              <a:t>Bonnes</a:t>
            </a:r>
            <a:r>
              <a:rPr lang="en-US" b="1" dirty="0"/>
              <a:t>, </a:t>
            </a:r>
            <a:r>
              <a:rPr lang="en-US" b="1" dirty="0" err="1"/>
              <a:t>Mannetti</a:t>
            </a:r>
            <a:r>
              <a:rPr lang="en-US" b="1" dirty="0"/>
              <a:t>, </a:t>
            </a:r>
            <a:r>
              <a:rPr lang="en-US" b="1" dirty="0" err="1"/>
              <a:t>Secchiaroli</a:t>
            </a:r>
            <a:r>
              <a:rPr lang="en-US" b="1" dirty="0"/>
              <a:t> and </a:t>
            </a:r>
            <a:r>
              <a:rPr lang="en-US" b="1" dirty="0" err="1"/>
              <a:t>Tanucci</a:t>
            </a:r>
            <a:r>
              <a:rPr lang="en-US" b="1" dirty="0"/>
              <a:t>, 1990).</a:t>
            </a:r>
            <a:r>
              <a:rPr lang="en-US" b="1" dirty="0" err="1"/>
              <a:t>Hartig</a:t>
            </a:r>
            <a:r>
              <a:rPr lang="en-US" b="1" dirty="0"/>
              <a:t> and Johansson and </a:t>
            </a:r>
            <a:r>
              <a:rPr lang="en-US" b="1" dirty="0" err="1"/>
              <a:t>kylin</a:t>
            </a:r>
            <a:r>
              <a:rPr lang="en-US" b="1" dirty="0"/>
              <a:t>(2003) </a:t>
            </a:r>
            <a:r>
              <a:rPr lang="en-US" dirty="0"/>
              <a:t>have proposed a similar approach in the field of housing health research through their social ecological </a:t>
            </a:r>
            <a:r>
              <a:rPr lang="en-US" dirty="0" err="1"/>
              <a:t>model.This</a:t>
            </a:r>
            <a:r>
              <a:rPr lang="en-US" dirty="0"/>
              <a:t> model consider the residential experience as the result of the transaction with several urban setting beyond the </a:t>
            </a:r>
            <a:r>
              <a:rPr lang="en-US" dirty="0" err="1"/>
              <a:t>neighbourhood</a:t>
            </a:r>
            <a:r>
              <a:rPr lang="en-US" dirty="0"/>
              <a:t>(</a:t>
            </a:r>
            <a:r>
              <a:rPr lang="en-US" dirty="0" err="1"/>
              <a:t>e.g</a:t>
            </a:r>
            <a:r>
              <a:rPr lang="en-US" dirty="0"/>
              <a:t> the workplace and leisure places in other </a:t>
            </a:r>
            <a:r>
              <a:rPr lang="en-US" dirty="0" err="1"/>
              <a:t>neighbourhood</a:t>
            </a:r>
            <a:r>
              <a:rPr lang="en-US" dirty="0"/>
              <a:t>)and analyses how these transaction can affect health.</a:t>
            </a:r>
            <a:endParaRPr lang="en-US" b="1" dirty="0"/>
          </a:p>
        </p:txBody>
      </p:sp>
    </p:spTree>
    <p:extLst>
      <p:ext uri="{BB962C8B-B14F-4D97-AF65-F5344CB8AC3E}">
        <p14:creationId xmlns:p14="http://schemas.microsoft.com/office/powerpoint/2010/main" val="39287742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6000" b="1" u="sng" dirty="0"/>
              <a:t>Glossary:-</a:t>
            </a:r>
          </a:p>
        </p:txBody>
      </p:sp>
      <p:sp>
        <p:nvSpPr>
          <p:cNvPr id="3" name="Content Placeholder 2"/>
          <p:cNvSpPr>
            <a:spLocks noGrp="1"/>
          </p:cNvSpPr>
          <p:nvPr>
            <p:ph idx="1"/>
          </p:nvPr>
        </p:nvSpPr>
        <p:spPr>
          <a:xfrm>
            <a:off x="457200" y="1600200"/>
            <a:ext cx="8686800" cy="5257800"/>
          </a:xfrm>
        </p:spPr>
        <p:txBody>
          <a:bodyPr>
            <a:normAutofit fontScale="62500" lnSpcReduction="20000"/>
          </a:bodyPr>
          <a:lstStyle/>
          <a:p>
            <a:r>
              <a:rPr lang="en-US" sz="4100" b="1" dirty="0"/>
              <a:t>Effective quality:</a:t>
            </a:r>
          </a:p>
          <a:p>
            <a:pPr marL="0" indent="0">
              <a:buNone/>
            </a:pPr>
            <a:r>
              <a:rPr lang="en-US" dirty="0"/>
              <a:t>                                </a:t>
            </a:r>
            <a:r>
              <a:rPr lang="en-US" sz="3800" dirty="0"/>
              <a:t>The emotional meaning  attributed to environment</a:t>
            </a:r>
            <a:r>
              <a:rPr lang="en-US" sz="4000" dirty="0"/>
              <a:t>. </a:t>
            </a:r>
          </a:p>
          <a:p>
            <a:r>
              <a:rPr lang="en-US" sz="4600" b="1" dirty="0"/>
              <a:t>Arousal :</a:t>
            </a:r>
            <a:endParaRPr lang="en-US" sz="4000" b="1" dirty="0"/>
          </a:p>
          <a:p>
            <a:pPr marL="0" indent="0">
              <a:buNone/>
            </a:pPr>
            <a:r>
              <a:rPr lang="en-US" sz="4500" dirty="0"/>
              <a:t>                      A general state of psychological and physiological activation.</a:t>
            </a:r>
          </a:p>
          <a:p>
            <a:r>
              <a:rPr lang="en-US" sz="4600" b="1" dirty="0"/>
              <a:t>Crowding :</a:t>
            </a:r>
          </a:p>
          <a:p>
            <a:pPr marL="0" indent="0">
              <a:buNone/>
            </a:pPr>
            <a:r>
              <a:rPr lang="en-US" sz="3800" dirty="0"/>
              <a:t>            The subjective evaluation that the number of people in the environment exceed the preferred or desired level.it differ from density namely the objective ratio between number of people and size of environment. </a:t>
            </a:r>
          </a:p>
          <a:p>
            <a:r>
              <a:rPr lang="en-US" sz="4600" b="1" dirty="0"/>
              <a:t>Environmental stress:</a:t>
            </a:r>
          </a:p>
          <a:p>
            <a:pPr marL="0" indent="0">
              <a:buNone/>
            </a:pPr>
            <a:r>
              <a:rPr lang="en-US" sz="4500" dirty="0"/>
              <a:t>                                          The negative physiological and </a:t>
            </a:r>
            <a:r>
              <a:rPr lang="en-US" sz="4500" dirty="0" err="1"/>
              <a:t>pschycological</a:t>
            </a:r>
            <a:r>
              <a:rPr lang="en-US" sz="4500" dirty="0"/>
              <a:t> effect of suboptimal environmental characteristics</a:t>
            </a:r>
            <a:r>
              <a:rPr lang="en-US" dirty="0"/>
              <a:t>.</a:t>
            </a:r>
          </a:p>
        </p:txBody>
      </p:sp>
    </p:spTree>
    <p:extLst>
      <p:ext uri="{BB962C8B-B14F-4D97-AF65-F5344CB8AC3E}">
        <p14:creationId xmlns:p14="http://schemas.microsoft.com/office/powerpoint/2010/main" val="34231837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686800" cy="5257800"/>
          </a:xfrm>
        </p:spPr>
        <p:txBody>
          <a:bodyPr>
            <a:normAutofit fontScale="77500" lnSpcReduction="20000"/>
          </a:bodyPr>
          <a:lstStyle/>
          <a:p>
            <a:r>
              <a:rPr lang="en-US" sz="4100" b="1" dirty="0"/>
              <a:t>Multi-place approach:</a:t>
            </a:r>
          </a:p>
          <a:p>
            <a:pPr marL="0" indent="0">
              <a:buNone/>
            </a:pPr>
            <a:r>
              <a:rPr lang="en-US" sz="3400" dirty="0"/>
              <a:t>                                         The study of urban experience based on the analyses of residents transaction with different urban settings.</a:t>
            </a:r>
          </a:p>
          <a:p>
            <a:r>
              <a:rPr lang="en-US" sz="3600" b="1" dirty="0"/>
              <a:t>People environment transaction:</a:t>
            </a:r>
          </a:p>
          <a:p>
            <a:pPr marL="0" indent="0">
              <a:buNone/>
            </a:pPr>
            <a:r>
              <a:rPr lang="en-US" sz="3400" dirty="0"/>
              <a:t>                           The related process of interaction between an individual and the environment.</a:t>
            </a:r>
          </a:p>
          <a:p>
            <a:r>
              <a:rPr lang="en-US" sz="4100" b="1" dirty="0"/>
              <a:t>Place attachment:</a:t>
            </a:r>
          </a:p>
          <a:p>
            <a:pPr marL="0" indent="0">
              <a:buNone/>
            </a:pPr>
            <a:r>
              <a:rPr lang="en-US" sz="3400" dirty="0"/>
              <a:t>                                    The affective bond developed by people with a place over time.</a:t>
            </a:r>
          </a:p>
          <a:p>
            <a:r>
              <a:rPr lang="en-US" sz="3600" b="1" dirty="0"/>
              <a:t>Residential satisfaction: </a:t>
            </a:r>
          </a:p>
          <a:p>
            <a:pPr marL="0" indent="0">
              <a:buNone/>
            </a:pPr>
            <a:r>
              <a:rPr lang="en-US" sz="3400" dirty="0"/>
              <a:t>                                          The filling of gratification associated with living in a specific residential environment.</a:t>
            </a:r>
          </a:p>
        </p:txBody>
      </p:sp>
    </p:spTree>
    <p:extLst>
      <p:ext uri="{BB962C8B-B14F-4D97-AF65-F5344CB8AC3E}">
        <p14:creationId xmlns:p14="http://schemas.microsoft.com/office/powerpoint/2010/main" val="39606395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1600200"/>
            <a:ext cx="9144000" cy="5257800"/>
          </a:xfrm>
        </p:spPr>
        <p:txBody>
          <a:bodyPr>
            <a:normAutofit fontScale="85000" lnSpcReduction="20000"/>
          </a:bodyPr>
          <a:lstStyle/>
          <a:p>
            <a:r>
              <a:rPr lang="en-US" sz="3800" b="1" dirty="0"/>
              <a:t>Restoration:</a:t>
            </a:r>
          </a:p>
          <a:p>
            <a:pPr marL="0" indent="0">
              <a:buNone/>
            </a:pPr>
            <a:r>
              <a:rPr lang="en-US" dirty="0"/>
              <a:t>                      The  physiological and psychological process of recovering from stress and mental fatigue.</a:t>
            </a:r>
          </a:p>
          <a:p>
            <a:r>
              <a:rPr lang="en-US" sz="3800" b="1" dirty="0"/>
              <a:t>Stimulus overload:</a:t>
            </a:r>
          </a:p>
          <a:p>
            <a:pPr marL="0" indent="0">
              <a:buNone/>
            </a:pPr>
            <a:r>
              <a:rPr lang="en-US" dirty="0"/>
              <a:t>                                The condition of being overwhelmed by continuous environmental stimuli.</a:t>
            </a:r>
          </a:p>
          <a:p>
            <a:r>
              <a:rPr lang="en-US" sz="3800" b="1" dirty="0"/>
              <a:t>Urban environment Quality:</a:t>
            </a:r>
          </a:p>
          <a:p>
            <a:pPr marL="0" indent="0">
              <a:buNone/>
            </a:pPr>
            <a:r>
              <a:rPr lang="en-US" dirty="0"/>
              <a:t>                                                   The quality of urban setting in compassing physical, social and psychological components.</a:t>
            </a:r>
          </a:p>
          <a:p>
            <a:r>
              <a:rPr lang="en-US" sz="3800" b="1" dirty="0"/>
              <a:t>Yerkes-Dodson Law:</a:t>
            </a:r>
          </a:p>
          <a:p>
            <a:pPr marL="0" indent="0">
              <a:buNone/>
            </a:pPr>
            <a:r>
              <a:rPr lang="en-US" dirty="0"/>
              <a:t>                               The law that states a curvilinear relationship between arousal and performance.</a:t>
            </a:r>
          </a:p>
          <a:p>
            <a:pPr marL="0" indent="0">
              <a:buNone/>
            </a:pPr>
            <a:endParaRPr lang="en-US" dirty="0"/>
          </a:p>
        </p:txBody>
      </p:sp>
    </p:spTree>
    <p:extLst>
      <p:ext uri="{BB962C8B-B14F-4D97-AF65-F5344CB8AC3E}">
        <p14:creationId xmlns:p14="http://schemas.microsoft.com/office/powerpoint/2010/main" val="40055960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0"/>
            <a:ext cx="8534399" cy="6400800"/>
          </a:xfrm>
        </p:spPr>
      </p:pic>
    </p:spTree>
    <p:extLst>
      <p:ext uri="{BB962C8B-B14F-4D97-AF65-F5344CB8AC3E}">
        <p14:creationId xmlns:p14="http://schemas.microsoft.com/office/powerpoint/2010/main" val="1720166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u="sng" dirty="0"/>
              <a:t>Urban Setting As a Source Of Stress And Discomfort:-</a:t>
            </a:r>
          </a:p>
        </p:txBody>
      </p:sp>
      <p:sp>
        <p:nvSpPr>
          <p:cNvPr id="3" name="Content Placeholder 2"/>
          <p:cNvSpPr>
            <a:spLocks noGrp="1"/>
          </p:cNvSpPr>
          <p:nvPr>
            <p:ph idx="1"/>
          </p:nvPr>
        </p:nvSpPr>
        <p:spPr/>
        <p:txBody>
          <a:bodyPr>
            <a:normAutofit fontScale="77500" lnSpcReduction="20000"/>
          </a:bodyPr>
          <a:lstStyle/>
          <a:p>
            <a:pPr marL="0" indent="0">
              <a:buNone/>
            </a:pPr>
            <a:r>
              <a:rPr lang="en-US" sz="3600" b="1" u="sng" dirty="0"/>
              <a:t>Introduction:</a:t>
            </a:r>
            <a:r>
              <a:rPr lang="en-US" sz="3600" dirty="0"/>
              <a:t>                                                                           </a:t>
            </a:r>
          </a:p>
          <a:p>
            <a:pPr marL="0" indent="0">
              <a:buNone/>
            </a:pPr>
            <a:r>
              <a:rPr lang="en-US" sz="3600" dirty="0"/>
              <a:t>                         Several environment conditions such as noise, heat, air pollution and crowding may contribute a source of discomfort and negatively impact urban environmental </a:t>
            </a:r>
            <a:r>
              <a:rPr lang="en-US" sz="3600" dirty="0" err="1"/>
              <a:t>quality.Urban</a:t>
            </a:r>
            <a:r>
              <a:rPr lang="en-US" sz="3600" dirty="0"/>
              <a:t> environments(from small towns to large and complex cities)also contain many conditions, such as infrastructure, green areas and health and educational facilities ,that may positively influence urban environment quality.</a:t>
            </a:r>
          </a:p>
          <a:p>
            <a:r>
              <a:rPr lang="en-US" sz="3600" dirty="0"/>
              <a:t>                     Urban environment quality is multidimensional concept comprises both positive and negative influences</a:t>
            </a:r>
          </a:p>
        </p:txBody>
      </p:sp>
    </p:spTree>
    <p:extLst>
      <p:ext uri="{BB962C8B-B14F-4D97-AF65-F5344CB8AC3E}">
        <p14:creationId xmlns:p14="http://schemas.microsoft.com/office/powerpoint/2010/main" val="2595322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a:t>Urban environmental quality may be investigated from either an expert or a lay person </a:t>
            </a:r>
            <a:r>
              <a:rPr lang="en-US" dirty="0" err="1"/>
              <a:t>perspective.The</a:t>
            </a:r>
            <a:r>
              <a:rPr lang="en-US" dirty="0"/>
              <a:t> former involves physical hard  measures(through technological instrument or objectively quantifiable indicators)or expert </a:t>
            </a:r>
            <a:r>
              <a:rPr lang="en-US" dirty="0" err="1"/>
              <a:t>judgement</a:t>
            </a:r>
            <a:r>
              <a:rPr lang="en-US" dirty="0"/>
              <a:t>(based on a specific professional background),while the latter relies on soft psychological responses(</a:t>
            </a:r>
            <a:r>
              <a:rPr lang="en-US" dirty="0" err="1"/>
              <a:t>e.g</a:t>
            </a:r>
            <a:r>
              <a:rPr lang="en-US" dirty="0"/>
              <a:t> perception and </a:t>
            </a:r>
            <a:r>
              <a:rPr lang="en-US" dirty="0" err="1"/>
              <a:t>attitude;Craik</a:t>
            </a:r>
            <a:r>
              <a:rPr lang="en-US" dirty="0"/>
              <a:t> and Feimer,1987).Both are important in environment design and planning.</a:t>
            </a:r>
          </a:p>
          <a:p>
            <a:r>
              <a:rPr lang="en-US" dirty="0"/>
              <a:t>                                                 Through an analysis of scientific contribution in the two most important journals about people environment studies(</a:t>
            </a:r>
            <a:r>
              <a:rPr lang="en-US" b="1" dirty="0"/>
              <a:t>Journal of Environment Psychology and Environment and Behavior).</a:t>
            </a:r>
            <a:endParaRPr lang="en-US" dirty="0"/>
          </a:p>
        </p:txBody>
      </p:sp>
    </p:spTree>
    <p:extLst>
      <p:ext uri="{BB962C8B-B14F-4D97-AF65-F5344CB8AC3E}">
        <p14:creationId xmlns:p14="http://schemas.microsoft.com/office/powerpoint/2010/main" val="872639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First we discuss the negative influence of environment stressors on urban resident’s health  and well-being.</a:t>
            </a:r>
          </a:p>
          <a:p>
            <a:r>
              <a:rPr lang="en-US" dirty="0"/>
              <a:t>Second, discuss positive influence of urban nature. </a:t>
            </a:r>
          </a:p>
          <a:p>
            <a:pPr marL="0" indent="0">
              <a:buNone/>
            </a:pPr>
            <a:endParaRPr lang="en-US" dirty="0"/>
          </a:p>
        </p:txBody>
      </p:sp>
    </p:spTree>
    <p:extLst>
      <p:ext uri="{BB962C8B-B14F-4D97-AF65-F5344CB8AC3E}">
        <p14:creationId xmlns:p14="http://schemas.microsoft.com/office/powerpoint/2010/main" val="1358807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Urban setting as a source of Stress and Discomfort:</a:t>
            </a:r>
          </a:p>
        </p:txBody>
      </p:sp>
      <p:sp>
        <p:nvSpPr>
          <p:cNvPr id="3" name="Content Placeholder 2"/>
          <p:cNvSpPr>
            <a:spLocks noGrp="1"/>
          </p:cNvSpPr>
          <p:nvPr>
            <p:ph idx="1"/>
          </p:nvPr>
        </p:nvSpPr>
        <p:spPr/>
        <p:txBody>
          <a:bodyPr/>
          <a:lstStyle/>
          <a:p>
            <a:r>
              <a:rPr lang="en-US" dirty="0"/>
              <a:t>Urban setting have traditionally attracted many people because they offer a wide choice of positive stimulations, information and opportunities for work, housing and leisure.</a:t>
            </a:r>
          </a:p>
          <a:p>
            <a:r>
              <a:rPr lang="en-US" dirty="0"/>
              <a:t>Negative aspect of urban living also identified.</a:t>
            </a:r>
          </a:p>
          <a:p>
            <a:pPr marL="0" indent="0">
              <a:buNone/>
            </a:pPr>
            <a:r>
              <a:rPr lang="en-US" dirty="0"/>
              <a:t>     </a:t>
            </a:r>
            <a:r>
              <a:rPr lang="en-US" b="1" dirty="0"/>
              <a:t>For </a:t>
            </a:r>
            <a:r>
              <a:rPr lang="en-US" b="1" dirty="0" err="1"/>
              <a:t>Example:</a:t>
            </a:r>
            <a:r>
              <a:rPr lang="en-US" dirty="0" err="1"/>
              <a:t>Road</a:t>
            </a:r>
            <a:r>
              <a:rPr lang="en-US" dirty="0"/>
              <a:t> traffic noise, Poor air quality, high </a:t>
            </a:r>
            <a:r>
              <a:rPr lang="en-US" dirty="0" err="1"/>
              <a:t>temprature</a:t>
            </a:r>
            <a:r>
              <a:rPr lang="en-US" dirty="0"/>
              <a:t> and crowding.</a:t>
            </a:r>
          </a:p>
        </p:txBody>
      </p:sp>
    </p:spTree>
    <p:extLst>
      <p:ext uri="{BB962C8B-B14F-4D97-AF65-F5344CB8AC3E}">
        <p14:creationId xmlns:p14="http://schemas.microsoft.com/office/powerpoint/2010/main" val="4085319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686800" cy="6248400"/>
          </a:xfrm>
        </p:spPr>
        <p:txBody>
          <a:bodyPr/>
          <a:lstStyle/>
          <a:p>
            <a:pPr marL="0" indent="0">
              <a:buNone/>
            </a:pPr>
            <a:r>
              <a:rPr lang="en-US" dirty="0"/>
              <a:t> These source of environment stress have various physical and psychological </a:t>
            </a:r>
            <a:r>
              <a:rPr lang="en-US" dirty="0" err="1"/>
              <a:t>concequences,including</a:t>
            </a:r>
            <a:r>
              <a:rPr lang="en-US" dirty="0"/>
              <a:t> health related problem.</a:t>
            </a:r>
          </a:p>
          <a:p>
            <a:r>
              <a:rPr lang="en-US" dirty="0"/>
              <a:t>Environment stressor also have negative impact on social </a:t>
            </a:r>
            <a:r>
              <a:rPr lang="en-US" dirty="0" err="1"/>
              <a:t>behaviour</a:t>
            </a:r>
            <a:r>
              <a:rPr lang="en-US" dirty="0"/>
              <a: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200" y="3657600"/>
            <a:ext cx="4876800" cy="3200400"/>
          </a:xfrm>
          <a:prstGeom prst="rect">
            <a:avLst/>
          </a:prstGeom>
        </p:spPr>
      </p:pic>
    </p:spTree>
    <p:extLst>
      <p:ext uri="{BB962C8B-B14F-4D97-AF65-F5344CB8AC3E}">
        <p14:creationId xmlns:p14="http://schemas.microsoft.com/office/powerpoint/2010/main" val="1530272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b="1" dirty="0"/>
              <a:t>Example: </a:t>
            </a:r>
            <a:r>
              <a:rPr lang="en-US" dirty="0"/>
              <a:t>Noise and crowding may increase avoidance reaction and aggression.</a:t>
            </a:r>
          </a:p>
          <a:p>
            <a:pPr marL="0" indent="0">
              <a:buNone/>
            </a:pPr>
            <a:r>
              <a:rPr lang="en-US" b="1" dirty="0"/>
              <a:t>       </a:t>
            </a:r>
            <a:r>
              <a:rPr lang="en-US" b="1" dirty="0" err="1"/>
              <a:t>Milgram</a:t>
            </a:r>
            <a:r>
              <a:rPr lang="en-US" b="1" dirty="0"/>
              <a:t> </a:t>
            </a:r>
            <a:r>
              <a:rPr lang="en-US" dirty="0"/>
              <a:t>(1970) was first author who explicitly stressed the role of psychological factors in the process of adapting to urban living </a:t>
            </a:r>
            <a:r>
              <a:rPr lang="en-US" dirty="0" err="1"/>
              <a:t>conditons.Urban</a:t>
            </a:r>
            <a:r>
              <a:rPr lang="en-US" dirty="0"/>
              <a:t> setting may be a source of stress when individuals perceive an imbalance between environmental demands and personal, social or environment coping </a:t>
            </a:r>
            <a:r>
              <a:rPr lang="en-US" dirty="0" err="1"/>
              <a:t>resourses</a:t>
            </a:r>
            <a:r>
              <a:rPr lang="en-US" dirty="0"/>
              <a:t>.</a:t>
            </a:r>
          </a:p>
          <a:p>
            <a:pPr marL="0" indent="0">
              <a:buNone/>
            </a:pPr>
            <a:r>
              <a:rPr lang="en-US" b="1" dirty="0" err="1"/>
              <a:t>Example:</a:t>
            </a:r>
            <a:r>
              <a:rPr lang="en-US" dirty="0" err="1"/>
              <a:t>Several</a:t>
            </a:r>
            <a:r>
              <a:rPr lang="en-US" dirty="0"/>
              <a:t> studies has found that attitude moderate the effect of urban noise on annoyance:</a:t>
            </a:r>
          </a:p>
        </p:txBody>
      </p:sp>
    </p:spTree>
    <p:extLst>
      <p:ext uri="{BB962C8B-B14F-4D97-AF65-F5344CB8AC3E}">
        <p14:creationId xmlns:p14="http://schemas.microsoft.com/office/powerpoint/2010/main" val="1585800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a:t>Individuals who believe that the noise source is unimportant, </a:t>
            </a:r>
            <a:r>
              <a:rPr lang="en-US" dirty="0" err="1"/>
              <a:t>unnessary</a:t>
            </a:r>
            <a:r>
              <a:rPr lang="en-US" dirty="0"/>
              <a:t>, </a:t>
            </a:r>
            <a:r>
              <a:rPr lang="en-US" dirty="0" err="1"/>
              <a:t>dangrous</a:t>
            </a:r>
            <a:r>
              <a:rPr lang="en-US" dirty="0"/>
              <a:t> and preventable, experience higher level of annoyance than those with positive attitudes towards the noise source(Field, 1993; </a:t>
            </a:r>
            <a:r>
              <a:rPr lang="en-US" dirty="0" err="1"/>
              <a:t>Guski</a:t>
            </a:r>
            <a:r>
              <a:rPr lang="en-US" dirty="0"/>
              <a:t>, 1999).</a:t>
            </a:r>
          </a:p>
          <a:p>
            <a:r>
              <a:rPr lang="en-US" dirty="0"/>
              <a:t>Explanation of negative responses to urban environmental condition have typically identified  </a:t>
            </a:r>
            <a:r>
              <a:rPr lang="en-US" b="1" dirty="0"/>
              <a:t>arousal and stimulus overload </a:t>
            </a:r>
            <a:r>
              <a:rPr lang="en-US" dirty="0"/>
              <a:t>as key mechanisms. </a:t>
            </a:r>
          </a:p>
        </p:txBody>
      </p:sp>
    </p:spTree>
    <p:extLst>
      <p:ext uri="{BB962C8B-B14F-4D97-AF65-F5344CB8AC3E}">
        <p14:creationId xmlns:p14="http://schemas.microsoft.com/office/powerpoint/2010/main" val="3239298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430</TotalTime>
  <Words>1527</Words>
  <Application>Microsoft Office PowerPoint</Application>
  <PresentationFormat>On-screen Show (4:3)</PresentationFormat>
  <Paragraphs>79</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Urban Setting As a Source Of Stress And Discomfort:-</vt:lpstr>
      <vt:lpstr>PowerPoint Presentation</vt:lpstr>
      <vt:lpstr>PowerPoint Presentation</vt:lpstr>
      <vt:lpstr>Urban setting as a source of Stress and Discomfort: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Urban setting As a Source of Restoration and Well-Being:</vt:lpstr>
      <vt:lpstr>PowerPoint Presentation</vt:lpstr>
      <vt:lpstr>PowerPoint Presentation</vt:lpstr>
      <vt:lpstr>PowerPoint Presentation</vt:lpstr>
      <vt:lpstr>PowerPoint Presentation</vt:lpstr>
      <vt:lpstr>A Multidimensional Approach To Urban Environment Quality:</vt:lpstr>
      <vt:lpstr>PowerPoint Presentation</vt:lpstr>
      <vt:lpstr>PowerPoint Presentation</vt:lpstr>
      <vt:lpstr>PowerPoint Presentation</vt:lpstr>
      <vt:lpstr>PowerPoint Presentation</vt:lpstr>
      <vt:lpstr>PowerPoint Presentation</vt:lpstr>
      <vt:lpstr>PowerPoint Presentation</vt:lpstr>
      <vt:lpstr>Glossary:-</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ismail - [2010]</dc:creator>
  <cp:lastModifiedBy>Unknown User</cp:lastModifiedBy>
  <cp:revision>46</cp:revision>
  <dcterms:created xsi:type="dcterms:W3CDTF">2020-03-29T17:45:07Z</dcterms:created>
  <dcterms:modified xsi:type="dcterms:W3CDTF">2020-04-03T12:53:20Z</dcterms:modified>
</cp:coreProperties>
</file>